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9"/>
  </p:notesMasterIdLst>
  <p:sldIdLst>
    <p:sldId id="270" r:id="rId2"/>
    <p:sldId id="281" r:id="rId3"/>
    <p:sldId id="259" r:id="rId4"/>
    <p:sldId id="283" r:id="rId5"/>
    <p:sldId id="285" r:id="rId6"/>
    <p:sldId id="282" r:id="rId7"/>
    <p:sldId id="284" r:id="rId8"/>
  </p:sldIdLst>
  <p:sldSz cx="9144000" cy="6858000" type="screen4x3"/>
  <p:notesSz cx="6807200" cy="99393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90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147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2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349" y="0"/>
            <a:ext cx="29502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7FE754-2488-46E7-99AD-23803C12BDC3}" type="datetimeFigureOut">
              <a:rPr lang="en-NZ" smtClean="0"/>
              <a:t>18/10/2017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7288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198" y="4721225"/>
            <a:ext cx="5444806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864"/>
            <a:ext cx="29502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349" y="9440864"/>
            <a:ext cx="2950263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BD3126-04DD-4FAC-A465-05D3B5303720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201841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0249"/>
            <a:ext cx="7772400" cy="711200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4738"/>
            <a:ext cx="6858000" cy="1655762"/>
          </a:xfrm>
        </p:spPr>
        <p:txBody>
          <a:bodyPr>
            <a:normAutofit/>
          </a:bodyPr>
          <a:lstStyle>
            <a:lvl1pPr marL="0" indent="0" algn="l">
              <a:buNone/>
              <a:defRPr sz="1500">
                <a:solidFill>
                  <a:srgbClr val="898989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3955B9-B515-44D2-8B1D-E8D6803FBF4B}" type="datetime1">
              <a:rPr lang="en-NZ" smtClean="0"/>
              <a:t>18/10/2017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1985CB-F385-474C-96B2-5550A612D826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76528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86AD0-5609-48A8-9598-E7FCB2CAD53E}" type="datetime1">
              <a:rPr lang="en-NZ" smtClean="0"/>
              <a:t>18/10/2017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ECDDA-A39F-4DC3-A2B6-65942E40C4D1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7603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0FA2C5-0D3B-4835-BA24-6F05AF8CD8C6}" type="datetime1">
              <a:rPr lang="en-NZ" smtClean="0"/>
              <a:t>18/10/2017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0581AC-A983-4B5F-90CF-64DBA5D68EAC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863334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CF807-0442-4332-AC9D-B3781D4D70C6}" type="datetime1">
              <a:rPr lang="en-NZ" smtClean="0"/>
              <a:t>18/10/2017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77A50-D5AF-4B90-82A2-92F086F82713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71301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8C96E-1CCC-4D5A-94E6-C263F85B7DF0}" type="datetime1">
              <a:rPr lang="en-NZ" smtClean="0"/>
              <a:t>18/10/2017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080B9-7745-477C-B4E0-755969077732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18033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739F28-59AA-48E8-A81B-EDF305367DE3}" type="datetime1">
              <a:rPr lang="en-NZ" smtClean="0"/>
              <a:t>18/10/2017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EE3489-9866-498E-BB12-F8DB970543C4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92033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BFEDFC-C01A-4707-9E0A-AEE941B05F15}" type="datetime1">
              <a:rPr lang="en-NZ" smtClean="0"/>
              <a:t>18/10/2017</a:t>
            </a:fld>
            <a:endParaRPr lang="en-N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2B942C-DD14-421D-A20E-AE93E6612535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37740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F486F-C0CE-4E84-A107-553EE8DAC720}" type="datetime1">
              <a:rPr lang="en-NZ" smtClean="0"/>
              <a:t>18/10/2017</a:t>
            </a:fld>
            <a:endParaRPr lang="en-N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9A6718-97C8-4048-A593-4CFE30EAD445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250557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2918E-CEA7-4854-88E3-5E203D23167B}" type="datetime1">
              <a:rPr lang="en-NZ" smtClean="0"/>
              <a:t>18/10/2017</a:t>
            </a:fld>
            <a:endParaRPr lang="en-N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CF0D3-BB69-460B-ABCE-170D666D28DA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67531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60D21-0426-4112-BC94-B586A0F5182B}" type="datetime1">
              <a:rPr lang="en-NZ" smtClean="0"/>
              <a:t>18/10/2017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28DEBC-A957-4482-BB43-C50D0A76CD42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780292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D532E-1DF8-4769-AC56-7B765BA71861}" type="datetime1">
              <a:rPr lang="en-NZ" smtClean="0"/>
              <a:t>18/10/2017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3FF30-5747-479C-9596-2D4706C40CB9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5393760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222250" y="238125"/>
            <a:ext cx="7886700" cy="795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22250" y="1033463"/>
            <a:ext cx="7886700" cy="491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2250" y="6229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DBB8A4B-53D3-4531-8B20-0DE68C760656}" type="datetime1">
              <a:rPr lang="en-NZ" smtClean="0"/>
              <a:t>18/10/2017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746AAE9-20B4-4F7B-9702-B8B830594813}" type="slidenum">
              <a:rPr lang="en-NZ"/>
              <a:pPr>
                <a:defRPr/>
              </a:pPr>
              <a:t>‹#›</a:t>
            </a:fld>
            <a:endParaRPr lang="en-NZ"/>
          </a:p>
        </p:txBody>
      </p:sp>
      <p:pic>
        <p:nvPicPr>
          <p:cNvPr id="1031" name="Picture 6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734"/>
          <a:stretch>
            <a:fillRect/>
          </a:stretch>
        </p:blipFill>
        <p:spPr bwMode="auto">
          <a:xfrm>
            <a:off x="0" y="5948363"/>
            <a:ext cx="9144000" cy="909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 kern="1200">
          <a:solidFill>
            <a:schemeClr val="tx1"/>
          </a:solidFill>
          <a:latin typeface="+mn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Calibri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693738" y="2249488"/>
            <a:ext cx="7772400" cy="1006475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en-NZ" altLang="en-US" sz="4400" dirty="0" smtClean="0"/>
              <a:t/>
            </a:r>
            <a:br>
              <a:rPr lang="en-NZ" altLang="en-US" sz="4400" dirty="0" smtClean="0"/>
            </a:br>
            <a:r>
              <a:rPr lang="en-NZ" altLang="en-US" sz="4000" dirty="0"/>
              <a:t>The Financial Services Legislation Amendment Bill explained</a:t>
            </a:r>
            <a:endParaRPr lang="en-NZ" alt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1138320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Outline 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 smtClean="0"/>
              <a:t>The review of the Financial Advisers Act:</a:t>
            </a:r>
          </a:p>
          <a:p>
            <a:pPr lvl="1"/>
            <a:r>
              <a:rPr lang="en-NZ" dirty="0" smtClean="0"/>
              <a:t>What did we hear about how the current regulatory regime is working?</a:t>
            </a:r>
          </a:p>
          <a:p>
            <a:pPr lvl="1"/>
            <a:r>
              <a:rPr lang="en-NZ" dirty="0"/>
              <a:t>What do we want to achieve? </a:t>
            </a:r>
            <a:endParaRPr lang="en-NZ" dirty="0" smtClean="0"/>
          </a:p>
          <a:p>
            <a:pPr lvl="1"/>
            <a:endParaRPr lang="en-NZ" dirty="0" smtClean="0"/>
          </a:p>
          <a:p>
            <a:r>
              <a:rPr lang="en-NZ" dirty="0" smtClean="0"/>
              <a:t>The Financial Services Legislation Amendment Bill:</a:t>
            </a:r>
          </a:p>
          <a:p>
            <a:pPr lvl="1"/>
            <a:r>
              <a:rPr lang="en-NZ" dirty="0" smtClean="0"/>
              <a:t>What are the main elements of the new regime? </a:t>
            </a:r>
          </a:p>
          <a:p>
            <a:pPr lvl="1"/>
            <a:endParaRPr lang="en-NZ" dirty="0" smtClean="0"/>
          </a:p>
          <a:p>
            <a:r>
              <a:rPr lang="en-NZ" dirty="0" smtClean="0"/>
              <a:t>Next steps </a:t>
            </a:r>
          </a:p>
          <a:p>
            <a:pPr lvl="1"/>
            <a:r>
              <a:rPr lang="en-NZ" dirty="0" smtClean="0"/>
              <a:t>Transitioning to the new regime </a:t>
            </a:r>
          </a:p>
          <a:p>
            <a:pPr lvl="1"/>
            <a:r>
              <a:rPr lang="en-NZ" dirty="0"/>
              <a:t>What is left to be decided? </a:t>
            </a:r>
          </a:p>
          <a:p>
            <a:pPr lvl="1"/>
            <a:endParaRPr lang="en-NZ" dirty="0" smtClean="0"/>
          </a:p>
          <a:p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D77A50-D5AF-4B90-82A2-92F086F82713}" type="slidenum">
              <a:rPr lang="en-NZ" smtClean="0"/>
              <a:pPr>
                <a:defRPr/>
              </a:pPr>
              <a:t>2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7527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>
            <a:stCxn id="2" idx="5"/>
          </p:cNvCxnSpPr>
          <p:nvPr/>
        </p:nvCxnSpPr>
        <p:spPr>
          <a:xfrm>
            <a:off x="4096116" y="3714501"/>
            <a:ext cx="932570" cy="341032"/>
          </a:xfrm>
          <a:prstGeom prst="straightConnector1">
            <a:avLst/>
          </a:prstGeom>
          <a:ln w="76200">
            <a:solidFill>
              <a:schemeClr val="tx2">
                <a:lumMod val="50000"/>
              </a:schemeClr>
            </a:solidFill>
            <a:prstDash val="sys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/>
          <p:cNvSpPr/>
          <p:nvPr/>
        </p:nvSpPr>
        <p:spPr>
          <a:xfrm>
            <a:off x="135467" y="3034336"/>
            <a:ext cx="3139562" cy="2621397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1600" b="1" dirty="0" smtClean="0">
                <a:solidFill>
                  <a:schemeClr val="accent5"/>
                </a:solidFill>
              </a:rPr>
              <a:t>Consumer interface</a:t>
            </a:r>
            <a:endParaRPr lang="en-NZ" sz="1600" b="1" dirty="0">
              <a:solidFill>
                <a:schemeClr val="accent5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3911600" y="1180040"/>
            <a:ext cx="3880210" cy="2641903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1600" b="1" dirty="0" smtClean="0">
                <a:solidFill>
                  <a:schemeClr val="accent5"/>
                </a:solidFill>
              </a:rPr>
              <a:t>Emerging technology </a:t>
            </a:r>
            <a:endParaRPr lang="en-NZ" sz="1600" b="1" dirty="0">
              <a:solidFill>
                <a:schemeClr val="accent5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3385095" y="4351110"/>
            <a:ext cx="2535586" cy="2352760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NZ" sz="1600" b="1" dirty="0" smtClean="0">
                <a:solidFill>
                  <a:schemeClr val="accent5"/>
                </a:solidFill>
              </a:rPr>
              <a:t>Uneven playing field </a:t>
            </a:r>
            <a:endParaRPr lang="en-NZ" sz="1600" b="1" dirty="0">
              <a:solidFill>
                <a:schemeClr val="accent5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549901" y="2616701"/>
            <a:ext cx="20997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200" dirty="0" smtClean="0"/>
              <a:t>Robo-advice </a:t>
            </a:r>
            <a:r>
              <a:rPr lang="en-NZ" sz="1200" dirty="0"/>
              <a:t>already provided overseas</a:t>
            </a:r>
          </a:p>
        </p:txBody>
      </p:sp>
      <p:sp>
        <p:nvSpPr>
          <p:cNvPr id="25" name="Oval 24"/>
          <p:cNvSpPr/>
          <p:nvPr/>
        </p:nvSpPr>
        <p:spPr>
          <a:xfrm>
            <a:off x="6316133" y="4003550"/>
            <a:ext cx="2667000" cy="2616199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NZ" sz="1600" dirty="0" smtClean="0">
              <a:solidFill>
                <a:schemeClr val="accent5"/>
              </a:solidFill>
            </a:endParaRPr>
          </a:p>
          <a:p>
            <a:pPr algn="ctr"/>
            <a:endParaRPr lang="en-NZ" sz="1600" dirty="0">
              <a:solidFill>
                <a:schemeClr val="accent5"/>
              </a:solidFill>
            </a:endParaRPr>
          </a:p>
          <a:p>
            <a:pPr algn="ctr"/>
            <a:r>
              <a:rPr lang="en-NZ" sz="1600" b="1" dirty="0" smtClean="0">
                <a:solidFill>
                  <a:schemeClr val="accent5"/>
                </a:solidFill>
              </a:rPr>
              <a:t>    Regulator focus on conduct </a:t>
            </a:r>
            <a:endParaRPr lang="en-NZ" sz="1600" b="1" dirty="0">
              <a:solidFill>
                <a:schemeClr val="accent5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3642630" y="5400585"/>
            <a:ext cx="20937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200" dirty="0"/>
              <a:t>Only some advisers are required to meet standards of competence and conduct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489039" y="3664340"/>
            <a:ext cx="13566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200" dirty="0"/>
              <a:t>Current regime </a:t>
            </a:r>
            <a:r>
              <a:rPr lang="en-NZ" sz="1200" dirty="0" smtClean="0"/>
              <a:t/>
            </a:r>
            <a:br>
              <a:rPr lang="en-NZ" sz="1200" dirty="0" smtClean="0"/>
            </a:br>
            <a:r>
              <a:rPr lang="en-NZ" sz="1200" dirty="0" smtClean="0"/>
              <a:t>is complex</a:t>
            </a:r>
          </a:p>
        </p:txBody>
      </p:sp>
      <p:sp>
        <p:nvSpPr>
          <p:cNvPr id="36" name="Oval 35"/>
          <p:cNvSpPr/>
          <p:nvPr/>
        </p:nvSpPr>
        <p:spPr>
          <a:xfrm>
            <a:off x="135467" y="253998"/>
            <a:ext cx="2983896" cy="2347357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1600" b="1" dirty="0" smtClean="0">
                <a:solidFill>
                  <a:schemeClr val="accent5"/>
                </a:solidFill>
              </a:rPr>
              <a:t>KiwiSaver </a:t>
            </a:r>
            <a:endParaRPr lang="en-NZ" sz="1600" b="1" dirty="0">
              <a:solidFill>
                <a:schemeClr val="accent5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458283" y="627444"/>
            <a:ext cx="175930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200" dirty="0" smtClean="0"/>
              <a:t>KiwiSaver balances are growing – can people engage with them?</a:t>
            </a:r>
          </a:p>
          <a:p>
            <a:r>
              <a:rPr lang="en-NZ" sz="1400" dirty="0" smtClean="0"/>
              <a:t> </a:t>
            </a:r>
            <a:endParaRPr lang="en-NZ" sz="1400" dirty="0"/>
          </a:p>
        </p:txBody>
      </p:sp>
      <p:sp>
        <p:nvSpPr>
          <p:cNvPr id="3" name="Rectangle 2"/>
          <p:cNvSpPr/>
          <p:nvPr/>
        </p:nvSpPr>
        <p:spPr>
          <a:xfrm>
            <a:off x="2755292" y="253998"/>
            <a:ext cx="5832117" cy="80433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3200" b="1" dirty="0" smtClean="0">
                <a:solidFill>
                  <a:schemeClr val="tx1"/>
                </a:solidFill>
              </a:rPr>
              <a:t>Objectives and findings of the review </a:t>
            </a:r>
            <a:endParaRPr lang="en-NZ" sz="1600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59041" y="1560162"/>
            <a:ext cx="209241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200" dirty="0" smtClean="0"/>
              <a:t>FMA found that </a:t>
            </a:r>
            <a:r>
              <a:rPr lang="en-NZ" sz="1200" i="1" dirty="0" smtClean="0"/>
              <a:t>“in 1000 KiwiSaver </a:t>
            </a:r>
            <a:r>
              <a:rPr lang="en-NZ" sz="1200" i="1" dirty="0"/>
              <a:t>sales </a:t>
            </a:r>
            <a:r>
              <a:rPr lang="en-NZ" sz="1200" i="1" dirty="0" smtClean="0"/>
              <a:t>only 3 involved </a:t>
            </a:r>
            <a:r>
              <a:rPr lang="en-NZ" sz="1200" i="1" dirty="0"/>
              <a:t>personalised financial </a:t>
            </a:r>
            <a:r>
              <a:rPr lang="en-NZ" sz="1200" i="1" dirty="0" smtClean="0"/>
              <a:t>advice</a:t>
            </a:r>
            <a:r>
              <a:rPr lang="en-NZ" sz="1200" dirty="0" smtClean="0"/>
              <a:t>” </a:t>
            </a:r>
            <a:endParaRPr lang="en-NZ" sz="1200" dirty="0"/>
          </a:p>
          <a:p>
            <a:r>
              <a:rPr lang="en-NZ" sz="1400" dirty="0" smtClean="0"/>
              <a:t> </a:t>
            </a:r>
            <a:endParaRPr lang="en-NZ" sz="1400" dirty="0"/>
          </a:p>
        </p:txBody>
      </p:sp>
      <p:sp>
        <p:nvSpPr>
          <p:cNvPr id="27" name="TextBox 26"/>
          <p:cNvSpPr txBox="1"/>
          <p:nvPr/>
        </p:nvSpPr>
        <p:spPr>
          <a:xfrm>
            <a:off x="553012" y="4564901"/>
            <a:ext cx="2304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200" i="1" dirty="0" smtClean="0"/>
              <a:t>Confusing terminology – the term ‘registered’ gives the impression that Registered Financial Advisers are actively monitored 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5877981" y="1844600"/>
            <a:ext cx="1299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200" dirty="0" smtClean="0"/>
              <a:t>Rise of “fin-tech”</a:t>
            </a:r>
          </a:p>
        </p:txBody>
      </p:sp>
      <p:sp>
        <p:nvSpPr>
          <p:cNvPr id="2" name="Oval 1"/>
          <p:cNvSpPr/>
          <p:nvPr/>
        </p:nvSpPr>
        <p:spPr>
          <a:xfrm>
            <a:off x="1845733" y="2121599"/>
            <a:ext cx="2636488" cy="1866201"/>
          </a:xfrm>
          <a:prstGeom prst="ellipse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400" b="1" dirty="0" smtClean="0"/>
              <a:t>ACCESS</a:t>
            </a:r>
            <a:r>
              <a:rPr lang="en-NZ" dirty="0" smtClean="0"/>
              <a:t/>
            </a:r>
            <a:br>
              <a:rPr lang="en-NZ" dirty="0" smtClean="0"/>
            </a:br>
            <a:r>
              <a:rPr lang="en-NZ" dirty="0" smtClean="0"/>
              <a:t>to advice</a:t>
            </a:r>
            <a:endParaRPr lang="en-NZ" dirty="0"/>
          </a:p>
        </p:txBody>
      </p:sp>
      <p:sp>
        <p:nvSpPr>
          <p:cNvPr id="5" name="Oval 4"/>
          <p:cNvSpPr/>
          <p:nvPr/>
        </p:nvSpPr>
        <p:spPr>
          <a:xfrm>
            <a:off x="5028686" y="3169412"/>
            <a:ext cx="2620947" cy="1815342"/>
          </a:xfrm>
          <a:prstGeom prst="ellipse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NZ" sz="2400" b="1" dirty="0" smtClean="0"/>
              <a:t>QUALITY</a:t>
            </a:r>
            <a:r>
              <a:rPr lang="en-NZ" dirty="0" smtClean="0"/>
              <a:t/>
            </a:r>
            <a:br>
              <a:rPr lang="en-NZ" dirty="0" smtClean="0"/>
            </a:br>
            <a:r>
              <a:rPr lang="en-NZ" dirty="0" smtClean="0"/>
              <a:t>of advice</a:t>
            </a:r>
            <a:endParaRPr lang="en-NZ" dirty="0"/>
          </a:p>
        </p:txBody>
      </p:sp>
      <p:sp>
        <p:nvSpPr>
          <p:cNvPr id="29" name="TextBox 28"/>
          <p:cNvSpPr txBox="1"/>
          <p:nvPr/>
        </p:nvSpPr>
        <p:spPr>
          <a:xfrm>
            <a:off x="4436746" y="1569743"/>
            <a:ext cx="12996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200" dirty="0" smtClean="0"/>
              <a:t>Current law is a barrier to online advice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6527800" y="5379901"/>
            <a:ext cx="22436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NZ" sz="1200" dirty="0"/>
              <a:t>FMA report on life insurance replacement business </a:t>
            </a:r>
            <a:r>
              <a:rPr lang="en-NZ" sz="1200" i="1" dirty="0"/>
              <a:t>found links between high upfront commissions and product </a:t>
            </a:r>
            <a:r>
              <a:rPr lang="en-NZ" sz="1200" i="1" dirty="0" smtClean="0"/>
              <a:t>replacement</a:t>
            </a:r>
            <a:endParaRPr lang="en-NZ" sz="1200" i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D77A50-D5AF-4B90-82A2-92F086F82713}" type="slidenum">
              <a:rPr lang="en-NZ" smtClean="0"/>
              <a:pPr>
                <a:defRPr/>
              </a:pPr>
              <a:t>3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234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D77A50-D5AF-4B90-82A2-92F086F82713}" type="slidenum">
              <a:rPr lang="en-NZ" smtClean="0"/>
              <a:pPr>
                <a:defRPr/>
              </a:pPr>
              <a:t>4</a:t>
            </a:fld>
            <a:endParaRPr lang="en-NZ"/>
          </a:p>
        </p:txBody>
      </p:sp>
      <p:sp>
        <p:nvSpPr>
          <p:cNvPr id="6" name="Title 1"/>
          <p:cNvSpPr txBox="1">
            <a:spLocks/>
          </p:cNvSpPr>
          <p:nvPr/>
        </p:nvSpPr>
        <p:spPr bwMode="auto">
          <a:xfrm>
            <a:off x="260350" y="145893"/>
            <a:ext cx="7886700" cy="636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NZ" sz="2800" dirty="0" smtClean="0"/>
              <a:t>Key improvements in the Financial Services Legislation Amendment Bill </a:t>
            </a:r>
            <a:endParaRPr lang="en-NZ" sz="28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374650" y="1185863"/>
            <a:ext cx="7886700" cy="491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2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en-NZ" b="1" dirty="0" smtClean="0"/>
              <a:t>Before </a:t>
            </a:r>
          </a:p>
          <a:p>
            <a:pPr marL="0" indent="0">
              <a:buFont typeface="Arial" charset="0"/>
              <a:buNone/>
            </a:pPr>
            <a:endParaRPr lang="en-NZ" b="1" dirty="0" smtClean="0"/>
          </a:p>
          <a:p>
            <a:pPr marL="0" indent="0">
              <a:buFont typeface="Arial" charset="0"/>
              <a:buNone/>
            </a:pPr>
            <a:endParaRPr lang="en-NZ" b="1" dirty="0" smtClean="0"/>
          </a:p>
          <a:p>
            <a:pPr marL="0" indent="0">
              <a:buFont typeface="Arial" charset="0"/>
              <a:buNone/>
            </a:pPr>
            <a:endParaRPr lang="en-NZ" b="1" dirty="0" smtClean="0"/>
          </a:p>
          <a:p>
            <a:pPr marL="0" indent="0">
              <a:buFont typeface="Arial" charset="0"/>
              <a:buNone/>
            </a:pPr>
            <a:endParaRPr lang="en-NZ" b="1" dirty="0" smtClean="0"/>
          </a:p>
          <a:p>
            <a:pPr marL="0" indent="0">
              <a:buFont typeface="Arial" charset="0"/>
              <a:buNone/>
            </a:pPr>
            <a:endParaRPr lang="en-NZ" b="1" dirty="0" smtClean="0"/>
          </a:p>
          <a:p>
            <a:pPr marL="0" indent="0">
              <a:buFont typeface="Arial" charset="0"/>
              <a:buNone/>
            </a:pPr>
            <a:endParaRPr lang="en-NZ" b="1" dirty="0" smtClean="0"/>
          </a:p>
          <a:p>
            <a:pPr marL="0" indent="0">
              <a:buFont typeface="Arial" charset="0"/>
              <a:buNone/>
            </a:pPr>
            <a:endParaRPr lang="en-NZ" b="1" dirty="0" smtClean="0"/>
          </a:p>
          <a:p>
            <a:pPr marL="0" indent="0">
              <a:buFont typeface="Arial" charset="0"/>
              <a:buNone/>
            </a:pPr>
            <a:endParaRPr lang="en-NZ" b="1" dirty="0" smtClean="0"/>
          </a:p>
          <a:p>
            <a:pPr marL="0" indent="0">
              <a:buFont typeface="Arial" charset="0"/>
              <a:buNone/>
            </a:pPr>
            <a:endParaRPr lang="en-NZ" b="1" dirty="0" smtClean="0"/>
          </a:p>
          <a:p>
            <a:pPr marL="0" indent="0">
              <a:buFont typeface="Arial" charset="0"/>
              <a:buNone/>
            </a:pPr>
            <a:r>
              <a:rPr lang="en-NZ" b="1" dirty="0" smtClean="0"/>
              <a:t>     After</a:t>
            </a:r>
            <a:endParaRPr lang="en-NZ" b="1" dirty="0"/>
          </a:p>
        </p:txBody>
      </p:sp>
      <p:sp>
        <p:nvSpPr>
          <p:cNvPr id="9" name="Rectangle 8"/>
          <p:cNvSpPr/>
          <p:nvPr/>
        </p:nvSpPr>
        <p:spPr>
          <a:xfrm>
            <a:off x="477129" y="3488209"/>
            <a:ext cx="4216400" cy="1500170"/>
          </a:xfrm>
          <a:prstGeom prst="rect">
            <a:avLst/>
          </a:prstGeom>
          <a:solidFill>
            <a:schemeClr val="accent4">
              <a:alpha val="50000"/>
            </a:schemeClr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Z" dirty="0">
                <a:solidFill>
                  <a:schemeClr val="tx1"/>
                </a:solidFill>
              </a:rPr>
              <a:t>Regulatory boundaries restrict provision of advice </a:t>
            </a:r>
            <a:br>
              <a:rPr lang="en-NZ" dirty="0">
                <a:solidFill>
                  <a:schemeClr val="tx1"/>
                </a:solidFill>
              </a:rPr>
            </a:br>
            <a:r>
              <a:rPr lang="en-NZ" sz="1600" dirty="0">
                <a:solidFill>
                  <a:schemeClr val="tx1"/>
                </a:solidFill>
              </a:rPr>
              <a:t>(personalised vs class advice, Category 1 vs Category 2 products)</a:t>
            </a:r>
          </a:p>
        </p:txBody>
      </p:sp>
      <p:sp>
        <p:nvSpPr>
          <p:cNvPr id="10" name="Rectangle 9"/>
          <p:cNvSpPr/>
          <p:nvPr/>
        </p:nvSpPr>
        <p:spPr>
          <a:xfrm>
            <a:off x="4693529" y="3488208"/>
            <a:ext cx="4216400" cy="1500171"/>
          </a:xfrm>
          <a:prstGeom prst="rect">
            <a:avLst/>
          </a:prstGeom>
          <a:solidFill>
            <a:schemeClr val="accent5">
              <a:alpha val="5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Z" dirty="0">
                <a:solidFill>
                  <a:schemeClr val="tx1"/>
                </a:solidFill>
              </a:rPr>
              <a:t>‘Just’ financial advice and no product categories</a:t>
            </a:r>
          </a:p>
          <a:p>
            <a:pPr algn="ctr"/>
            <a:r>
              <a:rPr lang="en-NZ" sz="1600" dirty="0">
                <a:solidFill>
                  <a:schemeClr val="tx1"/>
                </a:solidFill>
              </a:rPr>
              <a:t>(enables sensible advice conversations tailored to consumers’ needs)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77129" y="1682776"/>
            <a:ext cx="4216400" cy="1484967"/>
          </a:xfrm>
          <a:prstGeom prst="rect">
            <a:avLst/>
          </a:prstGeom>
          <a:solidFill>
            <a:schemeClr val="accent4">
              <a:alpha val="50000"/>
            </a:schemeClr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Z" dirty="0">
                <a:solidFill>
                  <a:schemeClr val="tx1"/>
                </a:solidFill>
              </a:rPr>
              <a:t>Uneven playing field </a:t>
            </a:r>
          </a:p>
          <a:p>
            <a:pPr algn="ctr"/>
            <a:r>
              <a:rPr lang="en-NZ" sz="1600" dirty="0">
                <a:solidFill>
                  <a:schemeClr val="tx1"/>
                </a:solidFill>
              </a:rPr>
              <a:t>(Different advisers are held to different </a:t>
            </a:r>
            <a:r>
              <a:rPr lang="en-NZ" sz="1600" dirty="0" smtClean="0">
                <a:solidFill>
                  <a:schemeClr val="tx1"/>
                </a:solidFill>
              </a:rPr>
              <a:t>standards </a:t>
            </a:r>
            <a:r>
              <a:rPr lang="en-NZ" sz="1600" dirty="0">
                <a:solidFill>
                  <a:schemeClr val="tx1"/>
                </a:solidFill>
              </a:rPr>
              <a:t>based on the type of product and type of advice)  </a:t>
            </a:r>
          </a:p>
        </p:txBody>
      </p:sp>
      <p:sp>
        <p:nvSpPr>
          <p:cNvPr id="12" name="Rectangle 11"/>
          <p:cNvSpPr/>
          <p:nvPr/>
        </p:nvSpPr>
        <p:spPr>
          <a:xfrm>
            <a:off x="4693529" y="1682776"/>
            <a:ext cx="4216400" cy="1484967"/>
          </a:xfrm>
          <a:prstGeom prst="rect">
            <a:avLst/>
          </a:prstGeom>
          <a:solidFill>
            <a:schemeClr val="accent5">
              <a:alpha val="5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Z" dirty="0" smtClean="0">
                <a:solidFill>
                  <a:schemeClr val="tx1"/>
                </a:solidFill>
              </a:rPr>
              <a:t>ALL providing advice subject to standards of conduct and competency </a:t>
            </a:r>
          </a:p>
          <a:p>
            <a:pPr algn="ctr"/>
            <a:r>
              <a:rPr lang="en-NZ" sz="1600" dirty="0" smtClean="0">
                <a:solidFill>
                  <a:schemeClr val="tx1"/>
                </a:solidFill>
              </a:rPr>
              <a:t>(Some of these standards will sit within legislation and some within a new ‘universal’ code of conduct)</a:t>
            </a:r>
            <a:r>
              <a:rPr lang="en-NZ" sz="1600" dirty="0" smtClean="0"/>
              <a:t>’</a:t>
            </a:r>
            <a:endParaRPr lang="en-NZ" sz="1600" dirty="0"/>
          </a:p>
        </p:txBody>
      </p:sp>
    </p:spTree>
    <p:extLst>
      <p:ext uri="{BB962C8B-B14F-4D97-AF65-F5344CB8AC3E}">
        <p14:creationId xmlns:p14="http://schemas.microsoft.com/office/powerpoint/2010/main" val="1104164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367396" y="1207898"/>
            <a:ext cx="7886700" cy="491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2" anchor="t" anchorCtr="0" compatLnSpc="1">
            <a:prstTxWarp prst="textNoShape">
              <a:avLst/>
            </a:prstTxWarp>
          </a:bodyPr>
          <a:lstStyle>
            <a:lvl1pPr marL="228600" indent="-228600" algn="l" rtl="0" eaLnBrk="1" fontAlgn="base" hangingPunct="1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charset="0"/>
              <a:buNone/>
            </a:pPr>
            <a:r>
              <a:rPr lang="en-NZ" b="1" dirty="0" smtClean="0"/>
              <a:t>Before </a:t>
            </a:r>
          </a:p>
          <a:p>
            <a:pPr marL="0" indent="0">
              <a:buFont typeface="Arial" charset="0"/>
              <a:buNone/>
            </a:pPr>
            <a:endParaRPr lang="en-NZ" b="1" dirty="0" smtClean="0"/>
          </a:p>
          <a:p>
            <a:pPr marL="0" indent="0">
              <a:buFont typeface="Arial" charset="0"/>
              <a:buNone/>
            </a:pPr>
            <a:endParaRPr lang="en-NZ" b="1" dirty="0" smtClean="0"/>
          </a:p>
          <a:p>
            <a:pPr marL="0" indent="0">
              <a:buFont typeface="Arial" charset="0"/>
              <a:buNone/>
            </a:pPr>
            <a:endParaRPr lang="en-NZ" b="1" dirty="0" smtClean="0"/>
          </a:p>
          <a:p>
            <a:pPr marL="0" indent="0">
              <a:buFont typeface="Arial" charset="0"/>
              <a:buNone/>
            </a:pPr>
            <a:endParaRPr lang="en-NZ" b="1" dirty="0" smtClean="0"/>
          </a:p>
          <a:p>
            <a:pPr marL="0" indent="0">
              <a:buFont typeface="Arial" charset="0"/>
              <a:buNone/>
            </a:pPr>
            <a:endParaRPr lang="en-NZ" b="1" dirty="0" smtClean="0"/>
          </a:p>
          <a:p>
            <a:pPr marL="0" indent="0">
              <a:buFont typeface="Arial" charset="0"/>
              <a:buNone/>
            </a:pPr>
            <a:endParaRPr lang="en-NZ" b="1" dirty="0" smtClean="0"/>
          </a:p>
          <a:p>
            <a:pPr marL="0" indent="0">
              <a:buFont typeface="Arial" charset="0"/>
              <a:buNone/>
            </a:pPr>
            <a:endParaRPr lang="en-NZ" b="1" dirty="0" smtClean="0"/>
          </a:p>
          <a:p>
            <a:pPr marL="0" indent="0">
              <a:buFont typeface="Arial" charset="0"/>
              <a:buNone/>
            </a:pPr>
            <a:endParaRPr lang="en-NZ" b="1" dirty="0" smtClean="0"/>
          </a:p>
          <a:p>
            <a:pPr marL="0" indent="0">
              <a:buFont typeface="Arial" charset="0"/>
              <a:buNone/>
            </a:pPr>
            <a:endParaRPr lang="en-NZ" b="1" dirty="0" smtClean="0"/>
          </a:p>
          <a:p>
            <a:pPr marL="0" indent="0">
              <a:buFont typeface="Arial" charset="0"/>
              <a:buNone/>
            </a:pPr>
            <a:r>
              <a:rPr lang="en-NZ" b="1" dirty="0" smtClean="0"/>
              <a:t>     After</a:t>
            </a:r>
            <a:endParaRPr lang="en-NZ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368146" y="6201234"/>
            <a:ext cx="2057400" cy="365125"/>
          </a:xfrm>
        </p:spPr>
        <p:txBody>
          <a:bodyPr/>
          <a:lstStyle/>
          <a:p>
            <a:pPr>
              <a:defRPr/>
            </a:pPr>
            <a:fld id="{2ED77A50-D5AF-4B90-82A2-92F086F82713}" type="slidenum">
              <a:rPr lang="en-NZ" smtClean="0"/>
              <a:pPr>
                <a:defRPr/>
              </a:pPr>
              <a:t>5</a:t>
            </a:fld>
            <a:endParaRPr lang="en-NZ"/>
          </a:p>
        </p:txBody>
      </p:sp>
      <p:sp>
        <p:nvSpPr>
          <p:cNvPr id="5" name="Rectangle 4"/>
          <p:cNvSpPr/>
          <p:nvPr/>
        </p:nvSpPr>
        <p:spPr>
          <a:xfrm>
            <a:off x="367396" y="3526582"/>
            <a:ext cx="4216400" cy="1486640"/>
          </a:xfrm>
          <a:prstGeom prst="rect">
            <a:avLst/>
          </a:prstGeom>
          <a:solidFill>
            <a:schemeClr val="accent4">
              <a:alpha val="50000"/>
            </a:schemeClr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Z" dirty="0">
                <a:solidFill>
                  <a:schemeClr val="tx1"/>
                </a:solidFill>
              </a:rPr>
              <a:t>Only some advisers, and large firms, are actively regulated by the FMA</a:t>
            </a:r>
          </a:p>
        </p:txBody>
      </p:sp>
      <p:sp>
        <p:nvSpPr>
          <p:cNvPr id="6" name="Rectangle 5"/>
          <p:cNvSpPr/>
          <p:nvPr/>
        </p:nvSpPr>
        <p:spPr>
          <a:xfrm>
            <a:off x="4583796" y="3526582"/>
            <a:ext cx="4216400" cy="1486640"/>
          </a:xfrm>
          <a:prstGeom prst="rect">
            <a:avLst/>
          </a:prstGeom>
          <a:solidFill>
            <a:schemeClr val="accent5">
              <a:alpha val="5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Z" dirty="0" smtClean="0">
                <a:solidFill>
                  <a:schemeClr val="tx1"/>
                </a:solidFill>
              </a:rPr>
              <a:t>Oversight of all providing </a:t>
            </a:r>
            <a:r>
              <a:rPr lang="en-NZ" dirty="0">
                <a:solidFill>
                  <a:schemeClr val="tx1"/>
                </a:solidFill>
              </a:rPr>
              <a:t>financial advice </a:t>
            </a:r>
            <a:r>
              <a:rPr lang="en-NZ" dirty="0" smtClean="0">
                <a:solidFill>
                  <a:schemeClr val="tx1"/>
                </a:solidFill>
              </a:rPr>
              <a:t>and ability to be licensed </a:t>
            </a:r>
            <a:r>
              <a:rPr lang="en-NZ" dirty="0">
                <a:solidFill>
                  <a:schemeClr val="tx1"/>
                </a:solidFill>
              </a:rPr>
              <a:t>at the firm level </a:t>
            </a:r>
          </a:p>
          <a:p>
            <a:pPr algn="ctr"/>
            <a:r>
              <a:rPr lang="en-NZ" sz="1600" dirty="0">
                <a:solidFill>
                  <a:schemeClr val="tx1"/>
                </a:solidFill>
              </a:rPr>
              <a:t>(to increase efficiency and reduce compliance costs)</a:t>
            </a:r>
          </a:p>
        </p:txBody>
      </p:sp>
      <p:sp>
        <p:nvSpPr>
          <p:cNvPr id="9" name="Rectangle 8"/>
          <p:cNvSpPr/>
          <p:nvPr/>
        </p:nvSpPr>
        <p:spPr>
          <a:xfrm>
            <a:off x="367396" y="1765180"/>
            <a:ext cx="4216400" cy="1498802"/>
          </a:xfrm>
          <a:prstGeom prst="rect">
            <a:avLst/>
          </a:prstGeom>
          <a:solidFill>
            <a:schemeClr val="accent4">
              <a:alpha val="50000"/>
            </a:schemeClr>
          </a:solidFill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Z" dirty="0">
                <a:solidFill>
                  <a:schemeClr val="tx1"/>
                </a:solidFill>
              </a:rPr>
              <a:t>Personalised advice can only be provided by a natural person</a:t>
            </a:r>
          </a:p>
        </p:txBody>
      </p:sp>
      <p:sp>
        <p:nvSpPr>
          <p:cNvPr id="10" name="Rectangle 9"/>
          <p:cNvSpPr/>
          <p:nvPr/>
        </p:nvSpPr>
        <p:spPr>
          <a:xfrm>
            <a:off x="4583796" y="1765180"/>
            <a:ext cx="4216400" cy="1498802"/>
          </a:xfrm>
          <a:prstGeom prst="rect">
            <a:avLst/>
          </a:prstGeom>
          <a:solidFill>
            <a:schemeClr val="accent5">
              <a:alpha val="5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NZ" dirty="0">
                <a:solidFill>
                  <a:schemeClr val="tx1"/>
                </a:solidFill>
              </a:rPr>
              <a:t>Enabling provision of </a:t>
            </a:r>
            <a:r>
              <a:rPr lang="en-NZ" dirty="0" err="1">
                <a:solidFill>
                  <a:schemeClr val="tx1"/>
                </a:solidFill>
              </a:rPr>
              <a:t>robo</a:t>
            </a:r>
            <a:r>
              <a:rPr lang="en-NZ" dirty="0">
                <a:solidFill>
                  <a:schemeClr val="tx1"/>
                </a:solidFill>
              </a:rPr>
              <a:t>-advice</a:t>
            </a:r>
          </a:p>
          <a:p>
            <a:pPr algn="ctr"/>
            <a:r>
              <a:rPr lang="en-NZ" sz="1600" dirty="0" smtClean="0">
                <a:solidFill>
                  <a:schemeClr val="tx1"/>
                </a:solidFill>
              </a:rPr>
              <a:t>(through technology </a:t>
            </a:r>
            <a:r>
              <a:rPr lang="en-NZ" sz="1600" dirty="0">
                <a:solidFill>
                  <a:schemeClr val="tx1"/>
                </a:solidFill>
              </a:rPr>
              <a:t>neutral </a:t>
            </a:r>
            <a:r>
              <a:rPr lang="en-NZ" sz="1600" dirty="0" smtClean="0">
                <a:solidFill>
                  <a:schemeClr val="tx1"/>
                </a:solidFill>
              </a:rPr>
              <a:t>legislation)</a:t>
            </a:r>
            <a:endParaRPr lang="en-NZ" sz="1600" dirty="0">
              <a:solidFill>
                <a:schemeClr val="tx1"/>
              </a:solidFill>
            </a:endParaRPr>
          </a:p>
        </p:txBody>
      </p:sp>
      <p:sp>
        <p:nvSpPr>
          <p:cNvPr id="15" name="Title 1"/>
          <p:cNvSpPr txBox="1">
            <a:spLocks/>
          </p:cNvSpPr>
          <p:nvPr/>
        </p:nvSpPr>
        <p:spPr bwMode="auto">
          <a:xfrm>
            <a:off x="260350" y="145893"/>
            <a:ext cx="7886700" cy="6365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chemeClr val="tx1"/>
                </a:solidFill>
                <a:latin typeface="+mn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</a:defRPr>
            </a:lvl5pPr>
            <a:lvl6pPr marL="4572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</a:defRPr>
            </a:lvl6pPr>
            <a:lvl7pPr marL="9144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</a:defRPr>
            </a:lvl7pPr>
            <a:lvl8pPr marL="13716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</a:defRPr>
            </a:lvl8pPr>
            <a:lvl9pPr marL="1828800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NZ" sz="2800" dirty="0" smtClean="0"/>
              <a:t>Key improvements in the Financial Services Legislation Amendment Bill </a:t>
            </a:r>
            <a:endParaRPr lang="en-NZ" sz="2800" dirty="0"/>
          </a:p>
        </p:txBody>
      </p:sp>
    </p:spTree>
    <p:extLst>
      <p:ext uri="{BB962C8B-B14F-4D97-AF65-F5344CB8AC3E}">
        <p14:creationId xmlns:p14="http://schemas.microsoft.com/office/powerpoint/2010/main" val="3639256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Transitional arrangements 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D77A50-D5AF-4B90-82A2-92F086F82713}" type="slidenum">
              <a:rPr lang="en-NZ" smtClean="0"/>
              <a:pPr>
                <a:defRPr/>
              </a:pPr>
              <a:t>6</a:t>
            </a:fld>
            <a:endParaRPr lang="en-NZ"/>
          </a:p>
        </p:txBody>
      </p:sp>
      <p:sp>
        <p:nvSpPr>
          <p:cNvPr id="44" name="Oval 43"/>
          <p:cNvSpPr/>
          <p:nvPr/>
        </p:nvSpPr>
        <p:spPr>
          <a:xfrm>
            <a:off x="266698" y="2329544"/>
            <a:ext cx="250371" cy="239496"/>
          </a:xfrm>
          <a:prstGeom prst="ellipse">
            <a:avLst/>
          </a:prstGeom>
          <a:gradFill rotWithShape="1">
            <a:gsLst>
              <a:gs pos="0">
                <a:srgbClr val="4F81BD">
                  <a:tint val="100000"/>
                  <a:shade val="100000"/>
                  <a:satMod val="130000"/>
                </a:srgbClr>
              </a:gs>
              <a:gs pos="100000">
                <a:srgbClr val="4F81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lIns="95782" tIns="47891" rIns="95782" bIns="47891" spcCol="0"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Z" sz="12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45" name="Straight Connector 44"/>
          <p:cNvCxnSpPr/>
          <p:nvPr/>
        </p:nvCxnSpPr>
        <p:spPr>
          <a:xfrm>
            <a:off x="668866" y="2258949"/>
            <a:ext cx="0" cy="174165"/>
          </a:xfrm>
          <a:prstGeom prst="line">
            <a:avLst/>
          </a:prstGeom>
          <a:noFill/>
          <a:ln w="25400" cap="flat" cmpd="sng" algn="ctr">
            <a:solidFill>
              <a:srgbClr val="4F81BD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grpSp>
        <p:nvGrpSpPr>
          <p:cNvPr id="46" name="Group 45"/>
          <p:cNvGrpSpPr/>
          <p:nvPr/>
        </p:nvGrpSpPr>
        <p:grpSpPr>
          <a:xfrm>
            <a:off x="1084000" y="1612614"/>
            <a:ext cx="1077686" cy="820496"/>
            <a:chOff x="838191" y="1933580"/>
            <a:chExt cx="1077686" cy="820496"/>
          </a:xfrm>
        </p:grpSpPr>
        <p:cxnSp>
          <p:nvCxnSpPr>
            <p:cNvPr id="47" name="Straight Connector 46"/>
            <p:cNvCxnSpPr/>
            <p:nvPr/>
          </p:nvCxnSpPr>
          <p:spPr>
            <a:xfrm>
              <a:off x="1371018" y="2579911"/>
              <a:ext cx="0" cy="174165"/>
            </a:xfrm>
            <a:prstGeom prst="line">
              <a:avLst/>
            </a:prstGeom>
            <a:noFill/>
            <a:ln w="25400" cap="flat" cmpd="sng" algn="ctr">
              <a:solidFill>
                <a:srgbClr val="4F81BD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sp>
          <p:nvSpPr>
            <p:cNvPr id="48" name="TextBox 47"/>
            <p:cNvSpPr txBox="1"/>
            <p:nvPr/>
          </p:nvSpPr>
          <p:spPr>
            <a:xfrm>
              <a:off x="838191" y="1933580"/>
              <a:ext cx="10776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NZ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May 15 </a:t>
              </a:r>
            </a:p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NZ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MBIE issues paper</a:t>
              </a:r>
            </a:p>
          </p:txBody>
        </p:sp>
      </p:grpSp>
      <p:sp>
        <p:nvSpPr>
          <p:cNvPr id="49" name="TextBox 48"/>
          <p:cNvSpPr txBox="1"/>
          <p:nvPr/>
        </p:nvSpPr>
        <p:spPr>
          <a:xfrm>
            <a:off x="1512861" y="2655703"/>
            <a:ext cx="10776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NZ" sz="1200" b="1" dirty="0">
                <a:solidFill>
                  <a:prstClr val="black"/>
                </a:solidFill>
                <a:latin typeface="Calibri"/>
                <a:cs typeface="+mn-cs"/>
              </a:rPr>
              <a:t>Jul 16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NZ" sz="1200" dirty="0" smtClean="0">
                <a:solidFill>
                  <a:prstClr val="black"/>
                </a:solidFill>
                <a:latin typeface="Calibri"/>
                <a:cs typeface="+mn-cs"/>
              </a:rPr>
              <a:t>Design of new regime announced</a:t>
            </a:r>
            <a:endParaRPr lang="en-NZ" sz="12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grpSp>
        <p:nvGrpSpPr>
          <p:cNvPr id="50" name="Group 49"/>
          <p:cNvGrpSpPr/>
          <p:nvPr/>
        </p:nvGrpSpPr>
        <p:grpSpPr>
          <a:xfrm>
            <a:off x="2122717" y="1609969"/>
            <a:ext cx="1077686" cy="831375"/>
            <a:chOff x="1920771" y="1922697"/>
            <a:chExt cx="1077686" cy="831375"/>
          </a:xfrm>
        </p:grpSpPr>
        <p:cxnSp>
          <p:nvCxnSpPr>
            <p:cNvPr id="51" name="Straight Connector 50"/>
            <p:cNvCxnSpPr/>
            <p:nvPr/>
          </p:nvCxnSpPr>
          <p:spPr>
            <a:xfrm>
              <a:off x="2459614" y="2579907"/>
              <a:ext cx="0" cy="174165"/>
            </a:xfrm>
            <a:prstGeom prst="line">
              <a:avLst/>
            </a:prstGeom>
            <a:noFill/>
            <a:ln w="25400" cap="flat" cmpd="sng" algn="ctr">
              <a:solidFill>
                <a:srgbClr val="4F81BD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p:spPr>
        </p:cxnSp>
        <p:sp>
          <p:nvSpPr>
            <p:cNvPr id="52" name="TextBox 51"/>
            <p:cNvSpPr txBox="1"/>
            <p:nvPr/>
          </p:nvSpPr>
          <p:spPr>
            <a:xfrm>
              <a:off x="1920771" y="1922697"/>
              <a:ext cx="107768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NZ" sz="1200" b="1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Feb 17 </a:t>
              </a:r>
              <a:r>
                <a:rPr kumimoji="0" lang="en-NZ" sz="1200" b="0" i="0" u="none" strike="noStrike" kern="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cs typeface="+mn-cs"/>
                </a:rPr>
                <a:t>Consultation on draft bill</a:t>
              </a:r>
            </a:p>
          </p:txBody>
        </p:sp>
      </p:grpSp>
      <p:sp>
        <p:nvSpPr>
          <p:cNvPr id="53" name="TextBox 52"/>
          <p:cNvSpPr txBox="1"/>
          <p:nvPr/>
        </p:nvSpPr>
        <p:spPr>
          <a:xfrm>
            <a:off x="2867059" y="2666307"/>
            <a:ext cx="10725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NZ" sz="1200" b="1" dirty="0">
                <a:solidFill>
                  <a:prstClr val="black"/>
                </a:solidFill>
                <a:latin typeface="Calibri"/>
                <a:cs typeface="+mn-cs"/>
              </a:rPr>
              <a:t>Aug 17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NZ" sz="1200" dirty="0">
                <a:solidFill>
                  <a:prstClr val="black"/>
                </a:solidFill>
                <a:latin typeface="Calibri"/>
                <a:cs typeface="+mn-cs"/>
              </a:rPr>
              <a:t>Draft bill </a:t>
            </a:r>
            <a:r>
              <a:rPr lang="en-NZ" sz="1200" dirty="0" smtClean="0">
                <a:solidFill>
                  <a:prstClr val="black"/>
                </a:solidFill>
                <a:latin typeface="Calibri"/>
                <a:cs typeface="+mn-cs"/>
              </a:rPr>
              <a:t>introduced to 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NZ" sz="1200" dirty="0" smtClean="0">
                <a:solidFill>
                  <a:prstClr val="black"/>
                </a:solidFill>
                <a:latin typeface="Calibri"/>
                <a:cs typeface="+mn-cs"/>
              </a:rPr>
              <a:t>Parliament</a:t>
            </a:r>
            <a:endParaRPr lang="en-NZ" sz="12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584036" y="1679727"/>
            <a:ext cx="1639783" cy="650715"/>
          </a:xfrm>
          <a:prstGeom prst="rect">
            <a:avLst/>
          </a:prstGeom>
          <a:noFill/>
        </p:spPr>
        <p:txBody>
          <a:bodyPr wrap="square" lIns="95782" tIns="47891" rIns="95782" bIns="47891" rtlCol="0"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NZ" sz="1200" b="1" dirty="0" smtClean="0">
                <a:solidFill>
                  <a:prstClr val="black"/>
                </a:solidFill>
                <a:latin typeface="Calibri"/>
                <a:cs typeface="+mn-cs"/>
              </a:rPr>
              <a:t>end </a:t>
            </a:r>
            <a:r>
              <a:rPr lang="en-NZ" sz="1200" b="1" dirty="0">
                <a:solidFill>
                  <a:prstClr val="black"/>
                </a:solidFill>
                <a:latin typeface="Calibri"/>
                <a:cs typeface="+mn-cs"/>
              </a:rPr>
              <a:t>17- </a:t>
            </a:r>
            <a:r>
              <a:rPr lang="en-NZ" sz="1200" b="1" dirty="0" smtClean="0">
                <a:solidFill>
                  <a:prstClr val="black"/>
                </a:solidFill>
                <a:latin typeface="Calibri"/>
                <a:cs typeface="+mn-cs"/>
              </a:rPr>
              <a:t>early 18 (est)</a:t>
            </a:r>
            <a:endParaRPr lang="en-NZ" sz="1200" b="1" dirty="0">
              <a:solidFill>
                <a:prstClr val="black"/>
              </a:solidFill>
              <a:latin typeface="Calibri"/>
              <a:cs typeface="+mn-cs"/>
            </a:endParaRP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NZ" sz="1200" dirty="0">
                <a:solidFill>
                  <a:prstClr val="black"/>
                </a:solidFill>
                <a:latin typeface="Calibri"/>
                <a:cs typeface="+mn-cs"/>
              </a:rPr>
              <a:t>Select Committee process</a:t>
            </a:r>
          </a:p>
        </p:txBody>
      </p:sp>
      <p:cxnSp>
        <p:nvCxnSpPr>
          <p:cNvPr id="55" name="Straight Connector 54"/>
          <p:cNvCxnSpPr/>
          <p:nvPr/>
        </p:nvCxnSpPr>
        <p:spPr>
          <a:xfrm>
            <a:off x="4353836" y="2274443"/>
            <a:ext cx="0" cy="174165"/>
          </a:xfrm>
          <a:prstGeom prst="line">
            <a:avLst/>
          </a:prstGeom>
          <a:noFill/>
          <a:ln w="25400" cap="flat" cmpd="sng" algn="ctr">
            <a:solidFill>
              <a:srgbClr val="4F81BD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56" name="Straight Connector 55"/>
          <p:cNvCxnSpPr/>
          <p:nvPr/>
        </p:nvCxnSpPr>
        <p:spPr>
          <a:xfrm>
            <a:off x="5223819" y="2474802"/>
            <a:ext cx="0" cy="174165"/>
          </a:xfrm>
          <a:prstGeom prst="line">
            <a:avLst/>
          </a:prstGeom>
          <a:noFill/>
          <a:ln w="25400" cap="flat" cmpd="sng" algn="ctr">
            <a:solidFill>
              <a:srgbClr val="4F81BD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57" name="Straight Connector 56"/>
          <p:cNvCxnSpPr/>
          <p:nvPr/>
        </p:nvCxnSpPr>
        <p:spPr>
          <a:xfrm>
            <a:off x="5926021" y="2269834"/>
            <a:ext cx="0" cy="174165"/>
          </a:xfrm>
          <a:prstGeom prst="line">
            <a:avLst/>
          </a:prstGeom>
          <a:noFill/>
          <a:ln w="25400" cap="flat" cmpd="sng" algn="ctr">
            <a:solidFill>
              <a:srgbClr val="4F81BD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58" name="TextBox 57"/>
          <p:cNvSpPr txBox="1"/>
          <p:nvPr/>
        </p:nvSpPr>
        <p:spPr>
          <a:xfrm>
            <a:off x="4676656" y="2648918"/>
            <a:ext cx="1246415" cy="466049"/>
          </a:xfrm>
          <a:prstGeom prst="rect">
            <a:avLst/>
          </a:prstGeom>
          <a:noFill/>
        </p:spPr>
        <p:txBody>
          <a:bodyPr wrap="square" lIns="95782" tIns="47891" rIns="95782" bIns="47891" rtlCol="0"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NZ" sz="1200" b="1" dirty="0">
                <a:solidFill>
                  <a:prstClr val="black"/>
                </a:solidFill>
                <a:latin typeface="Calibri"/>
                <a:cs typeface="+mn-cs"/>
              </a:rPr>
              <a:t>Mid </a:t>
            </a:r>
            <a:r>
              <a:rPr lang="en-NZ" sz="1200" b="1" dirty="0" smtClean="0">
                <a:solidFill>
                  <a:prstClr val="black"/>
                </a:solidFill>
                <a:latin typeface="Calibri"/>
                <a:cs typeface="+mn-cs"/>
              </a:rPr>
              <a:t>18 </a:t>
            </a:r>
            <a:r>
              <a:rPr lang="en-NZ" sz="1200" b="1" dirty="0">
                <a:solidFill>
                  <a:prstClr val="black"/>
                </a:solidFill>
                <a:latin typeface="Calibri"/>
                <a:cs typeface="+mn-cs"/>
              </a:rPr>
              <a:t>(est)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NZ" sz="1200" dirty="0">
                <a:solidFill>
                  <a:prstClr val="black"/>
                </a:solidFill>
                <a:latin typeface="Calibri"/>
                <a:cs typeface="+mn-cs"/>
              </a:rPr>
              <a:t>Bill passed</a:t>
            </a:r>
          </a:p>
        </p:txBody>
      </p:sp>
      <p:sp>
        <p:nvSpPr>
          <p:cNvPr id="59" name="Arc 58"/>
          <p:cNvSpPr/>
          <p:nvPr/>
        </p:nvSpPr>
        <p:spPr>
          <a:xfrm>
            <a:off x="6349957" y="2463914"/>
            <a:ext cx="2132995" cy="2794780"/>
          </a:xfrm>
          <a:prstGeom prst="arc">
            <a:avLst>
              <a:gd name="adj1" fmla="val 16315582"/>
              <a:gd name="adj2" fmla="val 5473110"/>
            </a:avLst>
          </a:prstGeom>
          <a:noFill/>
          <a:ln w="25400" cap="flat" cmpd="sng" algn="ctr">
            <a:solidFill>
              <a:srgbClr val="4F81BD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Z" sz="1200" b="0" i="0" u="none" strike="noStrike" kern="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60" name="Straight Arrow Connector 59"/>
          <p:cNvCxnSpPr/>
          <p:nvPr/>
        </p:nvCxnSpPr>
        <p:spPr>
          <a:xfrm flipH="1">
            <a:off x="3568827" y="5258694"/>
            <a:ext cx="3855791" cy="2724"/>
          </a:xfrm>
          <a:prstGeom prst="straightConnector1">
            <a:avLst/>
          </a:prstGeom>
          <a:noFill/>
          <a:ln w="25400" cap="flat" cmpd="sng" algn="ctr">
            <a:solidFill>
              <a:srgbClr val="4F81BD"/>
            </a:solidFill>
            <a:prstDash val="solid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61" name="Straight Connector 60"/>
          <p:cNvCxnSpPr>
            <a:stCxn id="59" idx="0"/>
            <a:endCxn id="44" idx="6"/>
          </p:cNvCxnSpPr>
          <p:nvPr/>
        </p:nvCxnSpPr>
        <p:spPr>
          <a:xfrm flipH="1" flipV="1">
            <a:off x="517069" y="2449292"/>
            <a:ext cx="6946340" cy="15977"/>
          </a:xfrm>
          <a:prstGeom prst="line">
            <a:avLst/>
          </a:prstGeom>
          <a:noFill/>
          <a:ln w="25400" cap="flat" cmpd="sng" algn="ctr">
            <a:solidFill>
              <a:srgbClr val="4F81BD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pic>
        <p:nvPicPr>
          <p:cNvPr id="62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0000"/>
          <a:stretch/>
        </p:blipFill>
        <p:spPr bwMode="auto">
          <a:xfrm>
            <a:off x="7355887" y="2578360"/>
            <a:ext cx="1044325" cy="12829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3" name="Isosceles Triangle 62"/>
          <p:cNvSpPr/>
          <p:nvPr/>
        </p:nvSpPr>
        <p:spPr>
          <a:xfrm rot="10800000">
            <a:off x="8291006" y="3869542"/>
            <a:ext cx="121667" cy="126908"/>
          </a:xfrm>
          <a:prstGeom prst="triangle">
            <a:avLst/>
          </a:prstGeom>
          <a:gradFill rotWithShape="1">
            <a:gsLst>
              <a:gs pos="0">
                <a:srgbClr val="4F81BD">
                  <a:tint val="100000"/>
                  <a:shade val="100000"/>
                  <a:satMod val="130000"/>
                </a:srgbClr>
              </a:gs>
              <a:gs pos="100000">
                <a:srgbClr val="4F81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Z" sz="12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64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306"/>
          <a:stretch/>
        </p:blipFill>
        <p:spPr bwMode="auto">
          <a:xfrm>
            <a:off x="7392044" y="4294867"/>
            <a:ext cx="1008168" cy="9089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5" name="Oval 64"/>
          <p:cNvSpPr/>
          <p:nvPr/>
        </p:nvSpPr>
        <p:spPr>
          <a:xfrm>
            <a:off x="7369233" y="2548634"/>
            <a:ext cx="85803" cy="103968"/>
          </a:xfrm>
          <a:prstGeom prst="ellipse">
            <a:avLst/>
          </a:prstGeom>
          <a:gradFill rotWithShape="1">
            <a:gsLst>
              <a:gs pos="0">
                <a:srgbClr val="4F81BD">
                  <a:tint val="100000"/>
                  <a:shade val="100000"/>
                  <a:satMod val="130000"/>
                </a:srgbClr>
              </a:gs>
              <a:gs pos="100000">
                <a:srgbClr val="4F81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Z" sz="12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66" name="Straight Connector 65"/>
          <p:cNvCxnSpPr/>
          <p:nvPr/>
        </p:nvCxnSpPr>
        <p:spPr>
          <a:xfrm>
            <a:off x="8273049" y="4055970"/>
            <a:ext cx="428584" cy="0"/>
          </a:xfrm>
          <a:prstGeom prst="line">
            <a:avLst/>
          </a:prstGeom>
          <a:noFill/>
          <a:ln w="25400" cap="flat" cmpd="sng" algn="ctr">
            <a:solidFill>
              <a:srgbClr val="4F81BD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67" name="Oval 66"/>
          <p:cNvSpPr/>
          <p:nvPr/>
        </p:nvSpPr>
        <p:spPr>
          <a:xfrm>
            <a:off x="8273049" y="4190899"/>
            <a:ext cx="85803" cy="103968"/>
          </a:xfrm>
          <a:prstGeom prst="ellipse">
            <a:avLst/>
          </a:prstGeom>
          <a:gradFill rotWithShape="1">
            <a:gsLst>
              <a:gs pos="0">
                <a:srgbClr val="4F81BD">
                  <a:tint val="100000"/>
                  <a:shade val="100000"/>
                  <a:satMod val="130000"/>
                </a:srgbClr>
              </a:gs>
              <a:gs pos="100000">
                <a:srgbClr val="4F81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Z" sz="12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cxnSp>
        <p:nvCxnSpPr>
          <p:cNvPr id="68" name="Straight Arrow Connector 67"/>
          <p:cNvCxnSpPr/>
          <p:nvPr/>
        </p:nvCxnSpPr>
        <p:spPr>
          <a:xfrm flipH="1" flipV="1">
            <a:off x="4361441" y="5126892"/>
            <a:ext cx="2994738" cy="8237"/>
          </a:xfrm>
          <a:prstGeom prst="straightConnector1">
            <a:avLst/>
          </a:prstGeom>
          <a:noFill/>
          <a:ln w="22225" cap="flat" cmpd="sng" algn="ctr">
            <a:solidFill>
              <a:srgbClr val="4F81BD"/>
            </a:solidFill>
            <a:prstDash val="dash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pic>
        <p:nvPicPr>
          <p:cNvPr id="69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306"/>
          <a:stretch/>
        </p:blipFill>
        <p:spPr bwMode="auto">
          <a:xfrm>
            <a:off x="7496565" y="4301734"/>
            <a:ext cx="1205066" cy="1151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0" name="Straight Arrow Connector 69"/>
          <p:cNvCxnSpPr/>
          <p:nvPr/>
        </p:nvCxnSpPr>
        <p:spPr>
          <a:xfrm flipH="1" flipV="1">
            <a:off x="4361441" y="5378142"/>
            <a:ext cx="3106527" cy="8238"/>
          </a:xfrm>
          <a:prstGeom prst="straightConnector1">
            <a:avLst/>
          </a:prstGeom>
          <a:noFill/>
          <a:ln w="22225" cap="flat" cmpd="sng" algn="ctr">
            <a:solidFill>
              <a:srgbClr val="4F81BD"/>
            </a:solidFill>
            <a:prstDash val="dash"/>
            <a:tailEnd type="arrow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71" name="Oval 70"/>
          <p:cNvSpPr/>
          <p:nvPr/>
        </p:nvSpPr>
        <p:spPr>
          <a:xfrm>
            <a:off x="8558990" y="4197763"/>
            <a:ext cx="85803" cy="103968"/>
          </a:xfrm>
          <a:prstGeom prst="ellipse">
            <a:avLst/>
          </a:prstGeom>
          <a:gradFill rotWithShape="1">
            <a:gsLst>
              <a:gs pos="0">
                <a:srgbClr val="4F81BD">
                  <a:tint val="100000"/>
                  <a:shade val="100000"/>
                  <a:satMod val="130000"/>
                </a:srgbClr>
              </a:gs>
              <a:gs pos="100000">
                <a:srgbClr val="4F81BD">
                  <a:tint val="50000"/>
                  <a:shade val="100000"/>
                  <a:satMod val="350000"/>
                </a:srgbClr>
              </a:gs>
            </a:gsLst>
            <a:lin ang="16200000" scaled="0"/>
          </a:gradFill>
          <a:ln w="9525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>
            <a:outerShdw blurRad="40000" dist="23000" dir="5400000" rotWithShape="0">
              <a:srgbClr val="000000">
                <a:alpha val="35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4572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NZ" sz="1200" b="0" i="0" u="none" strike="noStrike" kern="0" cap="none" spc="0" normalizeH="0" baseline="0" noProof="0" dirty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387179" y="1512635"/>
            <a:ext cx="1077686" cy="835381"/>
          </a:xfrm>
          <a:prstGeom prst="rect">
            <a:avLst/>
          </a:prstGeom>
          <a:noFill/>
        </p:spPr>
        <p:txBody>
          <a:bodyPr wrap="square" lIns="95782" tIns="47891" rIns="95782" bIns="47891" rtlCol="0"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NZ" sz="1200" b="1" dirty="0" smtClean="0">
                <a:solidFill>
                  <a:prstClr val="black"/>
                </a:solidFill>
                <a:latin typeface="Calibri"/>
                <a:cs typeface="+mn-cs"/>
              </a:rPr>
              <a:t>Aug 18 (est)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NZ" sz="1200" dirty="0" smtClean="0">
                <a:solidFill>
                  <a:prstClr val="black"/>
                </a:solidFill>
                <a:latin typeface="Calibri"/>
                <a:cs typeface="+mn-cs"/>
              </a:rPr>
              <a:t>Code of Conduct approved</a:t>
            </a:r>
            <a:endParaRPr lang="en-NZ" sz="12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73" name="TextBox 72"/>
          <p:cNvSpPr txBox="1"/>
          <p:nvPr/>
        </p:nvSpPr>
        <p:spPr>
          <a:xfrm>
            <a:off x="6618385" y="1659189"/>
            <a:ext cx="1580478" cy="650715"/>
          </a:xfrm>
          <a:prstGeom prst="rect">
            <a:avLst/>
          </a:prstGeom>
          <a:noFill/>
        </p:spPr>
        <p:txBody>
          <a:bodyPr wrap="square" lIns="95782" tIns="47891" rIns="95782" bIns="47891" rtlCol="0"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NZ" sz="1200" b="1" dirty="0" smtClean="0">
                <a:solidFill>
                  <a:prstClr val="black"/>
                </a:solidFill>
                <a:latin typeface="Calibri"/>
                <a:cs typeface="+mn-cs"/>
              </a:rPr>
              <a:t>Dec 18 (est)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NZ" sz="1200" dirty="0" smtClean="0">
                <a:solidFill>
                  <a:prstClr val="black"/>
                </a:solidFill>
                <a:latin typeface="Calibri"/>
                <a:cs typeface="+mn-cs"/>
              </a:rPr>
              <a:t>Transitional licensing opens</a:t>
            </a:r>
            <a:endParaRPr lang="en-NZ" sz="12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cxnSp>
        <p:nvCxnSpPr>
          <p:cNvPr id="74" name="Straight Connector 73"/>
          <p:cNvCxnSpPr/>
          <p:nvPr/>
        </p:nvCxnSpPr>
        <p:spPr>
          <a:xfrm>
            <a:off x="7400639" y="2290907"/>
            <a:ext cx="0" cy="174165"/>
          </a:xfrm>
          <a:prstGeom prst="line">
            <a:avLst/>
          </a:prstGeom>
          <a:noFill/>
          <a:ln w="25400" cap="flat" cmpd="sng" algn="ctr">
            <a:solidFill>
              <a:srgbClr val="4F81BD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75" name="Straight Connector 74"/>
          <p:cNvCxnSpPr/>
          <p:nvPr/>
        </p:nvCxnSpPr>
        <p:spPr>
          <a:xfrm>
            <a:off x="4218892" y="5126890"/>
            <a:ext cx="0" cy="303990"/>
          </a:xfrm>
          <a:prstGeom prst="line">
            <a:avLst/>
          </a:prstGeom>
          <a:noFill/>
          <a:ln w="25400" cap="flat" cmpd="sng" algn="ctr">
            <a:solidFill>
              <a:srgbClr val="4F81BD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76" name="TextBox 75"/>
          <p:cNvSpPr txBox="1"/>
          <p:nvPr/>
        </p:nvSpPr>
        <p:spPr>
          <a:xfrm>
            <a:off x="6001068" y="3629571"/>
            <a:ext cx="2197795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63588" lvl="1" indent="-138113" defTabSz="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NZ" sz="1100" dirty="0" smtClean="0">
                <a:solidFill>
                  <a:prstClr val="black"/>
                </a:solidFill>
                <a:latin typeface="Calibri"/>
                <a:cs typeface="+mn-cs"/>
              </a:rPr>
              <a:t>Transitional Licences in place</a:t>
            </a:r>
          </a:p>
          <a:p>
            <a:pPr marL="763588" lvl="1" indent="-138113" defTabSz="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NZ" sz="1100" dirty="0" smtClean="0">
                <a:solidFill>
                  <a:prstClr val="black"/>
                </a:solidFill>
                <a:latin typeface="Calibri"/>
                <a:cs typeface="+mn-cs"/>
              </a:rPr>
              <a:t>New regime takes effect</a:t>
            </a:r>
          </a:p>
          <a:p>
            <a:pPr marL="285750" indent="-285750" algn="ctr" defTabSz="45720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NZ" sz="11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7610180" y="2999551"/>
            <a:ext cx="99478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NZ" sz="1200" dirty="0" smtClean="0">
                <a:solidFill>
                  <a:prstClr val="black"/>
                </a:solidFill>
                <a:latin typeface="Calibri"/>
                <a:cs typeface="+mn-cs"/>
              </a:rPr>
              <a:t>6 months </a:t>
            </a:r>
            <a:endParaRPr lang="en-NZ" sz="12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78" name="TextBox 77"/>
          <p:cNvSpPr txBox="1"/>
          <p:nvPr/>
        </p:nvSpPr>
        <p:spPr>
          <a:xfrm>
            <a:off x="5717627" y="5453049"/>
            <a:ext cx="1246415" cy="281383"/>
          </a:xfrm>
          <a:prstGeom prst="rect">
            <a:avLst/>
          </a:prstGeom>
          <a:noFill/>
        </p:spPr>
        <p:txBody>
          <a:bodyPr wrap="square" lIns="95782" tIns="47891" rIns="95782" bIns="47891" rtlCol="0"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NZ" sz="1200" dirty="0" smtClean="0">
                <a:solidFill>
                  <a:prstClr val="black"/>
                </a:solidFill>
                <a:latin typeface="Calibri"/>
                <a:cs typeface="+mn-cs"/>
              </a:rPr>
              <a:t>2 Years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5647850" y="4786825"/>
            <a:ext cx="1899614" cy="281383"/>
          </a:xfrm>
          <a:prstGeom prst="rect">
            <a:avLst/>
          </a:prstGeom>
          <a:noFill/>
        </p:spPr>
        <p:txBody>
          <a:bodyPr wrap="square" lIns="95782" tIns="47891" rIns="95782" bIns="47891" rtlCol="0"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NZ" sz="1200" dirty="0" smtClean="0">
                <a:solidFill>
                  <a:prstClr val="black"/>
                </a:solidFill>
                <a:latin typeface="Calibri"/>
                <a:cs typeface="+mn-cs"/>
              </a:rPr>
              <a:t>Safe Harbour Competency</a:t>
            </a:r>
            <a:endParaRPr lang="en-NZ" sz="12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316422" y="4633854"/>
            <a:ext cx="1246415" cy="650715"/>
          </a:xfrm>
          <a:prstGeom prst="rect">
            <a:avLst/>
          </a:prstGeom>
          <a:noFill/>
        </p:spPr>
        <p:txBody>
          <a:bodyPr wrap="square" lIns="95782" tIns="47891" rIns="95782" bIns="47891" rtlCol="0">
            <a:spAutoFit/>
          </a:bodyPr>
          <a:lstStyle/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NZ" sz="1200" b="1" dirty="0" smtClean="0">
                <a:solidFill>
                  <a:prstClr val="black"/>
                </a:solidFill>
                <a:latin typeface="Calibri"/>
                <a:cs typeface="+mn-cs"/>
              </a:rPr>
              <a:t>May 21 (est)</a:t>
            </a:r>
          </a:p>
          <a:p>
            <a:pPr algn="ctr" defTabSz="457200" fontAlgn="auto">
              <a:spcBef>
                <a:spcPts val="0"/>
              </a:spcBef>
              <a:spcAft>
                <a:spcPts val="0"/>
              </a:spcAft>
            </a:pPr>
            <a:r>
              <a:rPr lang="en-NZ" sz="1200" dirty="0" smtClean="0">
                <a:solidFill>
                  <a:prstClr val="black"/>
                </a:solidFill>
                <a:latin typeface="Calibri"/>
                <a:cs typeface="+mn-cs"/>
              </a:rPr>
              <a:t>All full licences in place</a:t>
            </a:r>
            <a:endParaRPr lang="en-NZ" sz="1200" dirty="0">
              <a:solidFill>
                <a:prstClr val="black"/>
              </a:solidFill>
              <a:latin typeface="Calibri"/>
              <a:cs typeface="+mn-cs"/>
            </a:endParaRPr>
          </a:p>
        </p:txBody>
      </p:sp>
      <p:cxnSp>
        <p:nvCxnSpPr>
          <p:cNvPr id="81" name="Straight Connector 80"/>
          <p:cNvCxnSpPr/>
          <p:nvPr/>
        </p:nvCxnSpPr>
        <p:spPr>
          <a:xfrm>
            <a:off x="2051703" y="2457183"/>
            <a:ext cx="0" cy="174165"/>
          </a:xfrm>
          <a:prstGeom prst="line">
            <a:avLst/>
          </a:prstGeom>
          <a:noFill/>
          <a:ln w="25400" cap="flat" cmpd="sng" algn="ctr">
            <a:solidFill>
              <a:srgbClr val="4F81BD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cxnSp>
        <p:nvCxnSpPr>
          <p:cNvPr id="82" name="Straight Connector 81"/>
          <p:cNvCxnSpPr/>
          <p:nvPr/>
        </p:nvCxnSpPr>
        <p:spPr>
          <a:xfrm>
            <a:off x="3348888" y="2449508"/>
            <a:ext cx="0" cy="174165"/>
          </a:xfrm>
          <a:prstGeom prst="line">
            <a:avLst/>
          </a:prstGeom>
          <a:noFill/>
          <a:ln w="25400" cap="flat" cmpd="sng" algn="ctr">
            <a:solidFill>
              <a:srgbClr val="4F81BD"/>
            </a:solidFill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</p:cxnSp>
      <p:sp>
        <p:nvSpPr>
          <p:cNvPr id="43" name="TextBox 42"/>
          <p:cNvSpPr txBox="1"/>
          <p:nvPr/>
        </p:nvSpPr>
        <p:spPr>
          <a:xfrm>
            <a:off x="130023" y="1604967"/>
            <a:ext cx="1077686" cy="650715"/>
          </a:xfrm>
          <a:prstGeom prst="rect">
            <a:avLst/>
          </a:prstGeom>
          <a:noFill/>
        </p:spPr>
        <p:txBody>
          <a:bodyPr wrap="square" lIns="95782" tIns="47891" rIns="95782" bIns="47891" rtlCol="0">
            <a:spAutoFit/>
          </a:bodyPr>
          <a:lstStyle/>
          <a:p>
            <a:pPr algn="ctr"/>
            <a:r>
              <a:rPr lang="en-NZ" sz="1200" b="1" dirty="0"/>
              <a:t>2014 </a:t>
            </a:r>
            <a:endParaRPr lang="en-NZ" sz="1200" b="1" dirty="0" smtClean="0"/>
          </a:p>
          <a:p>
            <a:pPr algn="ctr"/>
            <a:r>
              <a:rPr lang="en-NZ" sz="1200" dirty="0" smtClean="0"/>
              <a:t>MBIE </a:t>
            </a:r>
            <a:r>
              <a:rPr lang="en-NZ" sz="1200" dirty="0"/>
              <a:t>kicks off </a:t>
            </a:r>
            <a:endParaRPr lang="en-NZ" sz="1200" dirty="0" smtClean="0"/>
          </a:p>
          <a:p>
            <a:pPr algn="ctr"/>
            <a:r>
              <a:rPr lang="en-NZ" sz="1200" dirty="0" smtClean="0"/>
              <a:t>review</a:t>
            </a:r>
            <a:endParaRPr lang="en-NZ" sz="1200" dirty="0"/>
          </a:p>
        </p:txBody>
      </p:sp>
      <p:sp>
        <p:nvSpPr>
          <p:cNvPr id="83" name="TextBox 82"/>
          <p:cNvSpPr txBox="1"/>
          <p:nvPr/>
        </p:nvSpPr>
        <p:spPr>
          <a:xfrm>
            <a:off x="8397953" y="3436203"/>
            <a:ext cx="878280" cy="1020047"/>
          </a:xfrm>
          <a:prstGeom prst="rect">
            <a:avLst/>
          </a:prstGeom>
          <a:noFill/>
        </p:spPr>
        <p:txBody>
          <a:bodyPr wrap="square" lIns="95782" tIns="47891" rIns="95782" bIns="47891" rtlCol="0">
            <a:spAutoFit/>
          </a:bodyPr>
          <a:lstStyle/>
          <a:p>
            <a:pPr algn="ctr"/>
            <a:r>
              <a:rPr lang="en-NZ" sz="1200" b="1" dirty="0" smtClean="0"/>
              <a:t>May 19 (est)</a:t>
            </a:r>
          </a:p>
          <a:p>
            <a:pPr algn="ctr"/>
            <a:r>
              <a:rPr lang="en-NZ" sz="1200" dirty="0" smtClean="0"/>
              <a:t>Full licensing opens</a:t>
            </a:r>
            <a:endParaRPr lang="en-NZ" sz="1200" dirty="0"/>
          </a:p>
        </p:txBody>
      </p:sp>
    </p:spTree>
    <p:extLst>
      <p:ext uri="{BB962C8B-B14F-4D97-AF65-F5344CB8AC3E}">
        <p14:creationId xmlns:p14="http://schemas.microsoft.com/office/powerpoint/2010/main" val="40571950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Next steps</a:t>
            </a:r>
            <a:endParaRPr lang="en-N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D77A50-D5AF-4B90-82A2-92F086F82713}" type="slidenum">
              <a:rPr lang="en-NZ" smtClean="0"/>
              <a:pPr>
                <a:defRPr/>
              </a:pPr>
              <a:t>7</a:t>
            </a:fld>
            <a:endParaRPr lang="en-NZ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rtl="0" fontAlgn="base">
              <a:spcBef>
                <a:spcPct val="0"/>
              </a:spcBef>
              <a:spcAft>
                <a:spcPct val="0"/>
              </a:spcAft>
            </a:pPr>
            <a:r>
              <a:rPr lang="en-NZ" dirty="0" smtClean="0"/>
              <a:t>Legislative process</a:t>
            </a:r>
          </a:p>
          <a:p>
            <a:pPr marL="0" lvl="0" indent="0" rtl="0" fontAlgn="base">
              <a:spcBef>
                <a:spcPct val="0"/>
              </a:spcBef>
              <a:spcAft>
                <a:spcPct val="0"/>
              </a:spcAft>
              <a:buNone/>
            </a:pPr>
            <a:endParaRPr lang="en-NZ" dirty="0" smtClean="0"/>
          </a:p>
          <a:p>
            <a:pPr lvl="1">
              <a:spcBef>
                <a:spcPct val="0"/>
              </a:spcBef>
            </a:pPr>
            <a:r>
              <a:rPr lang="en-NZ" dirty="0" smtClean="0"/>
              <a:t>Parliament considers </a:t>
            </a:r>
            <a:r>
              <a:rPr lang="en-NZ" b="1" dirty="0" smtClean="0"/>
              <a:t>Bill</a:t>
            </a:r>
            <a:r>
              <a:rPr lang="en-NZ" dirty="0" smtClean="0"/>
              <a:t> (estimated to mid 2018)</a:t>
            </a:r>
          </a:p>
          <a:p>
            <a:pPr marL="0" lvl="0" indent="0" rtl="0" fontAlgn="base">
              <a:spcBef>
                <a:spcPct val="0"/>
              </a:spcBef>
              <a:spcAft>
                <a:spcPct val="0"/>
              </a:spcAft>
              <a:buNone/>
            </a:pPr>
            <a:endParaRPr lang="en-NZ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 rtl="0" fontAlgn="base">
              <a:spcBef>
                <a:spcPct val="0"/>
              </a:spcBef>
              <a:spcAft>
                <a:spcPct val="0"/>
              </a:spcAft>
            </a:pPr>
            <a:r>
              <a:rPr lang="en-NZ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Alongside the legislative process: </a:t>
            </a:r>
          </a:p>
          <a:p>
            <a:pPr lvl="0" rtl="0" fontAlgn="base">
              <a:spcBef>
                <a:spcPct val="0"/>
              </a:spcBef>
              <a:spcAft>
                <a:spcPct val="0"/>
              </a:spcAft>
            </a:pPr>
            <a:endParaRPr lang="en-NZ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>
              <a:spcBef>
                <a:spcPct val="0"/>
              </a:spcBef>
            </a:pPr>
            <a:r>
              <a:rPr lang="en-NZ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Code Working Group develops </a:t>
            </a:r>
            <a:r>
              <a:rPr lang="en-NZ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Code of Conduct </a:t>
            </a:r>
            <a:r>
              <a:rPr lang="en-NZ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(estimated to mid-to-late 2018)  </a:t>
            </a:r>
          </a:p>
          <a:p>
            <a:pPr marL="457200" lvl="1" indent="0">
              <a:spcBef>
                <a:spcPct val="0"/>
              </a:spcBef>
              <a:buNone/>
            </a:pPr>
            <a:endParaRPr lang="en-NZ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 rtl="0" fontAlgn="base">
              <a:spcBef>
                <a:spcPct val="0"/>
              </a:spcBef>
              <a:spcAft>
                <a:spcPct val="0"/>
              </a:spcAft>
            </a:pPr>
            <a:r>
              <a:rPr lang="en-NZ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MBIE develops </a:t>
            </a:r>
            <a:r>
              <a:rPr lang="en-NZ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Regulations</a:t>
            </a:r>
            <a:r>
              <a:rPr lang="en-NZ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including to set disclosure requirements and licensing fees (estimated to mid-to-late 2018) </a:t>
            </a:r>
          </a:p>
          <a:p>
            <a:pPr marL="457200" lvl="1" indent="0" rtl="0" fontAlgn="base">
              <a:spcBef>
                <a:spcPct val="0"/>
              </a:spcBef>
              <a:spcAft>
                <a:spcPct val="0"/>
              </a:spcAft>
              <a:buNone/>
            </a:pPr>
            <a:endParaRPr lang="en-NZ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>
              <a:spcBef>
                <a:spcPct val="0"/>
              </a:spcBef>
            </a:pPr>
            <a:r>
              <a:rPr lang="en-NZ" dirty="0" smtClean="0"/>
              <a:t>FMA develops the </a:t>
            </a:r>
            <a:r>
              <a:rPr lang="en-NZ" b="1" dirty="0" smtClean="0"/>
              <a:t>process for licensing </a:t>
            </a:r>
            <a:r>
              <a:rPr lang="en-NZ" dirty="0" smtClean="0"/>
              <a:t>financial advice providers and provides </a:t>
            </a:r>
            <a:r>
              <a:rPr lang="en-NZ" b="1" dirty="0" smtClean="0"/>
              <a:t>guidance</a:t>
            </a:r>
            <a:r>
              <a:rPr lang="en-NZ" dirty="0" smtClean="0"/>
              <a:t> (ongoing) </a:t>
            </a:r>
            <a:endParaRPr lang="en-NZ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22936531"/>
      </p:ext>
    </p:extLst>
  </p:cSld>
  <p:clrMapOvr>
    <a:masterClrMapping/>
  </p:clrMapOvr>
</p:sld>
</file>

<file path=ppt/theme/theme1.xml><?xml version="1.0" encoding="utf-8"?>
<a:theme xmlns:a="http://schemas.openxmlformats.org/drawingml/2006/main" name="MBIE PowerPoint template">
  <a:themeElements>
    <a:clrScheme name="MBIE Colors">
      <a:dk1>
        <a:sysClr val="windowText" lastClr="000000"/>
      </a:dk1>
      <a:lt1>
        <a:sysClr val="window" lastClr="FFFFFF"/>
      </a:lt1>
      <a:dk2>
        <a:srgbClr val="00B5E2"/>
      </a:dk2>
      <a:lt2>
        <a:srgbClr val="97D700"/>
      </a:lt2>
      <a:accent1>
        <a:srgbClr val="FF6900"/>
      </a:accent1>
      <a:accent2>
        <a:srgbClr val="E51A92"/>
      </a:accent2>
      <a:accent3>
        <a:srgbClr val="753BBD"/>
      </a:accent3>
      <a:accent4>
        <a:srgbClr val="006272"/>
      </a:accent4>
      <a:accent5>
        <a:srgbClr val="4472C4"/>
      </a:accent5>
      <a:accent6>
        <a:srgbClr val="FBE122"/>
      </a:accent6>
      <a:hlink>
        <a:srgbClr val="898989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MBIE PowerPoint Template.potx" id="{0B505938-027A-4AB6-BB83-B0440305870F}" vid="{1F059DED-8133-48B8-940A-1E25206A8BB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2416</TotalTime>
  <Words>503</Words>
  <Application>Microsoft Office PowerPoint</Application>
  <PresentationFormat>On-screen Show (4:3)</PresentationFormat>
  <Paragraphs>117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MBIE PowerPoint template</vt:lpstr>
      <vt:lpstr> The Financial Services Legislation Amendment Bill explained</vt:lpstr>
      <vt:lpstr>Outline </vt:lpstr>
      <vt:lpstr>PowerPoint Presentation</vt:lpstr>
      <vt:lpstr>PowerPoint Presentation</vt:lpstr>
      <vt:lpstr>PowerPoint Presentation</vt:lpstr>
      <vt:lpstr>Transitional arrangements </vt:lpstr>
      <vt:lpstr>Next steps</vt:lpstr>
    </vt:vector>
  </TitlesOfParts>
  <Company>Ministry of Economic Development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April Richardson</dc:creator>
  <dc:description>Developed by www.allfields.co.nz for MBIE, contact shiree@allfields.co.nz if any questions</dc:description>
  <cp:lastModifiedBy>Sharon Corbett</cp:lastModifiedBy>
  <cp:revision>177</cp:revision>
  <cp:lastPrinted>2017-10-17T03:16:34Z</cp:lastPrinted>
  <dcterms:created xsi:type="dcterms:W3CDTF">2017-05-16T04:39:04Z</dcterms:created>
  <dcterms:modified xsi:type="dcterms:W3CDTF">2017-10-18T02:59:25Z</dcterms:modified>
</cp:coreProperties>
</file>